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80" r:id="rId6"/>
    <p:sldId id="281" r:id="rId7"/>
    <p:sldId id="282" r:id="rId8"/>
    <p:sldId id="283" r:id="rId9"/>
    <p:sldId id="284" r:id="rId10"/>
    <p:sldId id="277" r:id="rId11"/>
    <p:sldId id="278" r:id="rId12"/>
    <p:sldId id="279" r:id="rId13"/>
    <p:sldId id="258" r:id="rId14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CF2E-A0AD-4868-AA3F-BD1094196981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0104-5465-44D2-AB66-F14A74F7E4A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1491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CF2E-A0AD-4868-AA3F-BD1094196981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0104-5465-44D2-AB66-F14A74F7E4A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8992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CF2E-A0AD-4868-AA3F-BD1094196981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0104-5465-44D2-AB66-F14A74F7E4A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6302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CF2E-A0AD-4868-AA3F-BD1094196981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0104-5465-44D2-AB66-F14A74F7E4A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741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CF2E-A0AD-4868-AA3F-BD1094196981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0104-5465-44D2-AB66-F14A74F7E4A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7245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CF2E-A0AD-4868-AA3F-BD1094196981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0104-5465-44D2-AB66-F14A74F7E4A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5377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CF2E-A0AD-4868-AA3F-BD1094196981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0104-5465-44D2-AB66-F14A74F7E4A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7739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CF2E-A0AD-4868-AA3F-BD1094196981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0104-5465-44D2-AB66-F14A74F7E4A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42236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CF2E-A0AD-4868-AA3F-BD1094196981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0104-5465-44D2-AB66-F14A74F7E4A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7406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CF2E-A0AD-4868-AA3F-BD1094196981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0104-5465-44D2-AB66-F14A74F7E4A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0500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CF2E-A0AD-4868-AA3F-BD1094196981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0104-5465-44D2-AB66-F14A74F7E4A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02709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0CF2E-A0AD-4868-AA3F-BD1094196981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A0104-5465-44D2-AB66-F14A74F7E4A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0763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طرق تدريس   ذوى الاحتياجات الخاصة 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ar-EG" dirty="0" smtClean="0"/>
              <a:t>المعاقين بصريا </a:t>
            </a:r>
          </a:p>
          <a:p>
            <a:pPr marL="514350" indent="-514350">
              <a:buAutoNum type="arabicParenR"/>
            </a:pPr>
            <a:r>
              <a:rPr lang="ar-EG" dirty="0" smtClean="0"/>
              <a:t>المعاقين سمعيا </a:t>
            </a:r>
          </a:p>
          <a:p>
            <a:pPr marL="514350" indent="-514350">
              <a:buAutoNum type="arabicParenR"/>
            </a:pPr>
            <a:r>
              <a:rPr lang="ar-EG" dirty="0" smtClean="0"/>
              <a:t>الموهوبين</a:t>
            </a:r>
          </a:p>
        </p:txBody>
      </p:sp>
    </p:spTree>
    <p:extLst>
      <p:ext uri="{BB962C8B-B14F-4D97-AF65-F5344CB8AC3E}">
        <p14:creationId xmlns:p14="http://schemas.microsoft.com/office/powerpoint/2010/main" val="694182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305342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EG" b="1" dirty="0" smtClean="0"/>
              <a:t> برامج رعاية  بالموهوبين </a:t>
            </a:r>
          </a:p>
          <a:p>
            <a:r>
              <a:rPr lang="ar-EG" b="1" dirty="0" smtClean="0"/>
              <a:t>     يمكن أن يتعرض طلاب هذه الفئة إلى برامج رعاية الموهوبين التي تقوم على استراتيجيات:  )  :يعنى السماح للطلاب المتفوقين </a:t>
            </a:r>
            <a:r>
              <a:rPr lang="en-US" b="1" dirty="0" smtClean="0"/>
              <a:t>Acceleration ( - </a:t>
            </a:r>
            <a:r>
              <a:rPr lang="ar-EG" b="1" dirty="0" smtClean="0"/>
              <a:t>الإسراع أو التعجيل 1 بأن يقطعوا المرحلة الدراسية بسرعة أكبر من السرعة العادية و ينفذ من خلال :   القبول المبكر للطفل الموهوب على أساس عمره العقلى و ليس الزمني و يترتب</a:t>
            </a:r>
          </a:p>
          <a:p>
            <a:r>
              <a:rPr lang="ar-EG" b="1" dirty="0" smtClean="0"/>
              <a:t> عليه وصول المتفوق للمرحلة الثانوية و الجامعية فى سن مبكرة .   تخطى الصفوف للسماح للطفل بتخطي صف دراس ي واحد خلال مرحلة دراسية واحدة مما يسمح بتحدي قدرات الطفل المتفوق عقليا .   ضغط الصفوف فى المرحلة الواحدة بالانتهاء من المقررات الدراسية فى فترة زمنية أقل مع عدم فقد لأي خبرات تعليمية .  ومن مميزات هذا النظام إكساب التلاميذ أقص ى قدر من المعرفة والخبرة تقديم مساهمات التلاميذ لمجتمعاتهم في سن  ، المرتبطة بمجال تفوق الطفل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2486977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-218152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EG" dirty="0" smtClean="0"/>
          </a:p>
          <a:p>
            <a:r>
              <a:rPr lang="ar-EG" dirty="0" smtClean="0"/>
              <a:t> </a:t>
            </a:r>
          </a:p>
          <a:p>
            <a:r>
              <a:rPr lang="ar-EG" dirty="0" smtClean="0"/>
              <a:t> </a:t>
            </a:r>
            <a:r>
              <a:rPr lang="ar-EG" b="1" dirty="0" smtClean="0"/>
              <a:t>)  :يتضمن الإثراء</a:t>
            </a:r>
          </a:p>
          <a:p>
            <a:r>
              <a:rPr lang="ar-EG" b="1" dirty="0" smtClean="0"/>
              <a:t> العديد من الأنشطة التي </a:t>
            </a:r>
            <a:r>
              <a:rPr lang="en-US" b="1" dirty="0" smtClean="0"/>
              <a:t>Enrichment ( -  </a:t>
            </a:r>
            <a:r>
              <a:rPr lang="ar-EG" b="1" dirty="0" smtClean="0"/>
              <a:t>الإثراء 2 تتطلب مس توى تفكير مرتفع مثل الاستقصاء والاكتشاف والقيام   يحدث الإثراء داخل الفصل من خلال تدريس ، بدراسات ذات عمق القرناء بمشاركة التلاميذ الفائقين مع الخبراء والآباء و المعلمين . ينقسم الإثراء إلى نوعين هما : أ-إثراء أفقي :و يتم بتزويد الموهوبين بخبرات غنية فى عدد من الموضوعات المدرسية لوحدات الم نهج الاصلى فى عدد من المقررات الدراسية. ب- إثراء رأس ي:و يتم بتزويد الموهوب بخبرات فى موضوع ما من الموضوعات الدراسية في مقرر دراس ي واحد . </a:t>
            </a:r>
          </a:p>
          <a:p>
            <a:r>
              <a:rPr lang="ar-EG" b="1" dirty="0" smtClean="0"/>
              <a:t>   :و هو نظام يسمح بتعليم الموهوبين و المتفوقين (</a:t>
            </a:r>
            <a:r>
              <a:rPr lang="en-US" b="1" dirty="0" smtClean="0"/>
              <a:t>Grouping) -  </a:t>
            </a:r>
            <a:r>
              <a:rPr lang="ar-EG" b="1" dirty="0" smtClean="0"/>
              <a:t>التجميع 3 من ذوى الاستعدادات المتكافئة و الاهتمامات فى مجموعات متشابهة لتحقيق أكبر قدر من التقدم الأكاديمي ونمو مواهبهم و يصنف التجميع فى ثلاث مجموعات هي  :ة إنشاء فصول خاص للموهوبين،  إنشاء مدارس  ،خاصة بالموهوبين العزل الجزئي حيث يدرس فيه التلاميذ المتفوقين مع</a:t>
            </a:r>
          </a:p>
          <a:p>
            <a:r>
              <a:rPr lang="ar-EG" b="1" dirty="0" smtClean="0"/>
              <a:t> أقرانهم العاديين في الفصول العادية ويتم تجميعهم خلال فترة محددة من اليوم الدراس ي حيث يقدم لهم تعليم خاص لتنمية تفكيرهم. </a:t>
            </a:r>
          </a:p>
        </p:txBody>
      </p:sp>
    </p:spTree>
    <p:extLst>
      <p:ext uri="{BB962C8B-B14F-4D97-AF65-F5344CB8AC3E}">
        <p14:creationId xmlns:p14="http://schemas.microsoft.com/office/powerpoint/2010/main" val="2532935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EG" dirty="0" smtClean="0"/>
              <a:t> برنامج تفريد التعليم   يحتاج طلاب هذه الفئة إلى ما يلي بشأن التفريد : - ة تدريس بصورة تنموية للطلاب الضعاف أو المتوسطين في المادة الدراسي. - ا تدريس علاجي للطلاب الذين يواجهون مشكلة في تعلم بعض جونب المادة الدراسية.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98037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1363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EG" b="1" dirty="0" smtClean="0"/>
              <a:t>خطوات إستراتيجية العصف الذهني: - يحدد المعلم مع تلاميذه القضية أو القضايا التي يتناولونها . -  يسجل القضية أو القضايا على السبورة. - يطلب من المتعلمين التفكير في القضية أو القضايا لعدة دقائق . -  يدعو المعلم المتعلمين من الدارسين عدم مقاطعة زملائهم. -  يعين أحد المتعلمين لتسجيل الأفكار على السبورة. - ينهي العصف الذهني، عندما يشعر أن المتعلمين غطوا جوانب الموضوع . - يطلب منهم توضيح لكل فكرة . - يصنف الأفكار في فئات، ويرتبها حسب الأولوية . -  يناقش المتعلمون الأفكار المتفق عليها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1565402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تعليم ذوى الاعاقة البصرية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- تشمل فئة ذوى الاعاقة البصرية فئتان هما  فاقدى البصر كليا أو ضعاف البصر</a:t>
            </a:r>
          </a:p>
          <a:p>
            <a:r>
              <a:rPr lang="ar-EG" dirty="0" smtClean="0"/>
              <a:t>السمات التعليمية </a:t>
            </a:r>
            <a:r>
              <a:rPr lang="ar-EG" dirty="0"/>
              <a:t>للتلاميذ ذوى الاعاقة البصرية </a:t>
            </a:r>
            <a:endParaRPr lang="ar-EG" dirty="0" smtClean="0"/>
          </a:p>
          <a:p>
            <a:r>
              <a:rPr lang="ar-EG" dirty="0" smtClean="0"/>
              <a:t>- لديهم رغبة فى التعلم </a:t>
            </a:r>
          </a:p>
          <a:p>
            <a:r>
              <a:rPr lang="ar-EG" dirty="0" smtClean="0"/>
              <a:t>-يحتاجون لوسائل ومهارات التكيف</a:t>
            </a:r>
          </a:p>
          <a:p>
            <a:r>
              <a:rPr lang="ar-EG" dirty="0" smtClean="0"/>
              <a:t>بحاجة للمساعدة </a:t>
            </a:r>
          </a:p>
          <a:p>
            <a:r>
              <a:rPr lang="ar-EG" dirty="0" smtClean="0"/>
              <a:t>العناية الزائدة تؤثر سلبا عليهم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744452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اساليب التواصل  لذوى الاعاقة البصرية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-  تنمية حاسة السمع لديهم من خلال مجموعة من التدريبات السمعية وصولا الى مستوى الانصات</a:t>
            </a:r>
          </a:p>
          <a:p>
            <a:r>
              <a:rPr lang="ar-EG" dirty="0" smtClean="0"/>
              <a:t>- تنمية حاسة اللمس بما يعرف بالتربية اللمسية  ،من خلال التدريب الاحتوائى اوالتكوينى وشرح مبسط عن طبيعة الاشياءلادراك السطوح والاحجام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334322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مناهج المعاقين بصريا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-  الاهتمام بلانشطة </a:t>
            </a:r>
          </a:p>
          <a:p>
            <a:r>
              <a:rPr lang="ar-EG" dirty="0" smtClean="0"/>
              <a:t>الاعتماد على الوسائط التقنية </a:t>
            </a:r>
          </a:p>
          <a:p>
            <a:r>
              <a:rPr lang="ar-EG" dirty="0" smtClean="0"/>
              <a:t>اعداد الكتب وفق طريقة برايل</a:t>
            </a:r>
          </a:p>
          <a:p>
            <a:r>
              <a:rPr lang="ar-EG" dirty="0" smtClean="0"/>
              <a:t>الموائمة والتعديل والتعليم الموازى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790345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استراتيجيات تعليم ذوى الاعاقة البصرية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- تدريس الاقران </a:t>
            </a:r>
          </a:p>
          <a:p>
            <a:r>
              <a:rPr lang="ar-EG" dirty="0" smtClean="0"/>
              <a:t>- التعلم التعاونى </a:t>
            </a:r>
          </a:p>
          <a:p>
            <a:r>
              <a:rPr lang="ar-EG" dirty="0" smtClean="0"/>
              <a:t>حل المشكلات والمعلم المستشار </a:t>
            </a:r>
          </a:p>
          <a:p>
            <a:r>
              <a:rPr lang="ar-EG" dirty="0" smtClean="0"/>
              <a:t>المدخل الدرامى </a:t>
            </a:r>
          </a:p>
          <a:p>
            <a:r>
              <a:rPr lang="ar-EG" dirty="0" smtClean="0"/>
              <a:t>الحقائب التعليمية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415250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تعليم ذوى الاعاقة السمعية </a:t>
            </a:r>
            <a:br>
              <a:rPr lang="ar-EG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-  السمات التعليمية </a:t>
            </a:r>
          </a:p>
          <a:p>
            <a:r>
              <a:rPr lang="ar-EG" dirty="0" smtClean="0"/>
              <a:t>شغف للتعلم</a:t>
            </a:r>
          </a:p>
          <a:p>
            <a:r>
              <a:rPr lang="ar-EG" dirty="0" smtClean="0"/>
              <a:t>صبر على عملية التعلم</a:t>
            </a:r>
          </a:p>
          <a:p>
            <a:r>
              <a:rPr lang="ar-EG" dirty="0" smtClean="0"/>
              <a:t>ضعف التحصيل الدراسى</a:t>
            </a:r>
          </a:p>
          <a:p>
            <a:r>
              <a:rPr lang="ar-EG" dirty="0" smtClean="0"/>
              <a:t>قدرات عقلية محدودة</a:t>
            </a:r>
          </a:p>
          <a:p>
            <a:r>
              <a:rPr lang="ar-EG" dirty="0" smtClean="0"/>
              <a:t>محاولة اخفاء الاعاقة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002506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المناهج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تعتمد على التمثيل البصرى  </a:t>
            </a:r>
          </a:p>
          <a:p>
            <a:r>
              <a:rPr lang="ar-EG" dirty="0" smtClean="0"/>
              <a:t>صور أ شكال رسوم القراءة البصرية</a:t>
            </a:r>
          </a:p>
          <a:p>
            <a:r>
              <a:rPr lang="ar-EG" dirty="0" smtClean="0"/>
              <a:t>تضمين المناهج الدراسية ثقافتهم ولغتهم</a:t>
            </a:r>
          </a:p>
          <a:p>
            <a:endParaRPr lang="ar-EG" dirty="0" smtClean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24376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اساليب التواصل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dirty="0" smtClean="0"/>
              <a:t>التواصل اليدوى   هووسيلة لتمثيل الحروف والارقام من خلال اشكال اليد والاصابع ولها نظامان </a:t>
            </a:r>
          </a:p>
          <a:p>
            <a:r>
              <a:rPr lang="ar-EG" dirty="0" smtClean="0"/>
              <a:t>نظام اليد الواحدة </a:t>
            </a:r>
          </a:p>
          <a:p>
            <a:r>
              <a:rPr lang="ar-EG" dirty="0" smtClean="0"/>
              <a:t>نظام اليدين</a:t>
            </a:r>
          </a:p>
          <a:p>
            <a:r>
              <a:rPr lang="ar-EG" dirty="0" smtClean="0"/>
              <a:t>لغة الاشارة </a:t>
            </a:r>
          </a:p>
          <a:p>
            <a:r>
              <a:rPr lang="ar-EG" dirty="0" smtClean="0"/>
              <a:t>التواصل الشفهى </a:t>
            </a:r>
          </a:p>
          <a:p>
            <a:r>
              <a:rPr lang="ar-EG" dirty="0" smtClean="0"/>
              <a:t>التواصل الكلى </a:t>
            </a:r>
          </a:p>
          <a:p>
            <a:r>
              <a:rPr lang="ar-EG" dirty="0" smtClean="0"/>
              <a:t>طريقة روشستر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4967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اساليب التعلم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تطبيقات مراكز التعلم فى تعليم المعاقين سمعيا</a:t>
            </a:r>
          </a:p>
          <a:p>
            <a:r>
              <a:rPr lang="ar-EG" dirty="0" smtClean="0"/>
              <a:t>- مركز تدريس المفاهيم</a:t>
            </a:r>
          </a:p>
          <a:p>
            <a:r>
              <a:rPr lang="ar-EG" dirty="0" smtClean="0"/>
              <a:t>مركز التدريب على المهارات </a:t>
            </a:r>
          </a:p>
          <a:p>
            <a:r>
              <a:rPr lang="ar-EG" dirty="0" smtClean="0"/>
              <a:t>مركز الاستكشاف</a:t>
            </a:r>
          </a:p>
          <a:p>
            <a:r>
              <a:rPr lang="ar-EG" dirty="0" smtClean="0"/>
              <a:t>مركز القراءة </a:t>
            </a:r>
          </a:p>
          <a:p>
            <a:r>
              <a:rPr lang="ar-EG" dirty="0" smtClean="0"/>
              <a:t>مراكزاثرائية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850234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668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طرق تدريس   ذوى الاحتياجات الخاصة </vt:lpstr>
      <vt:lpstr>تعليم ذوى الاعاقة البصرية</vt:lpstr>
      <vt:lpstr>اساليب التواصل  لذوى الاعاقة البصرية </vt:lpstr>
      <vt:lpstr>مناهج المعاقين بصريا</vt:lpstr>
      <vt:lpstr>استراتيجيات تعليم ذوى الاعاقة البصرية</vt:lpstr>
      <vt:lpstr>تعليم ذوى الاعاقة السمعية  </vt:lpstr>
      <vt:lpstr>المناهج</vt:lpstr>
      <vt:lpstr>اساليب التواصل </vt:lpstr>
      <vt:lpstr>اساليب التعلم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طرق تدريس   ذوى الاحنياجات الخاصة</dc:title>
  <dc:creator>MyPc</dc:creator>
  <cp:lastModifiedBy>MAYSAAA AHMED</cp:lastModifiedBy>
  <cp:revision>9</cp:revision>
  <dcterms:created xsi:type="dcterms:W3CDTF">2020-03-25T15:17:25Z</dcterms:created>
  <dcterms:modified xsi:type="dcterms:W3CDTF">2020-03-28T12:49:56Z</dcterms:modified>
</cp:coreProperties>
</file>